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64" r:id="rId3"/>
    <p:sldId id="269" r:id="rId4"/>
    <p:sldId id="270" r:id="rId5"/>
    <p:sldId id="284" r:id="rId6"/>
    <p:sldId id="285" r:id="rId7"/>
    <p:sldId id="286" r:id="rId8"/>
    <p:sldId id="288" r:id="rId9"/>
    <p:sldId id="272" r:id="rId10"/>
    <p:sldId id="287" r:id="rId11"/>
    <p:sldId id="274" r:id="rId12"/>
    <p:sldId id="289" r:id="rId13"/>
    <p:sldId id="290" r:id="rId14"/>
    <p:sldId id="292" r:id="rId15"/>
    <p:sldId id="293" r:id="rId16"/>
    <p:sldId id="295" r:id="rId17"/>
    <p:sldId id="296" r:id="rId18"/>
    <p:sldId id="297" r:id="rId19"/>
    <p:sldId id="299" r:id="rId20"/>
    <p:sldId id="300" r:id="rId21"/>
    <p:sldId id="301" r:id="rId22"/>
    <p:sldId id="302" r:id="rId23"/>
    <p:sldId id="303" r:id="rId24"/>
    <p:sldId id="304" r:id="rId25"/>
    <p:sldId id="306" r:id="rId26"/>
    <p:sldId id="307" r:id="rId27"/>
    <p:sldId id="308" r:id="rId28"/>
    <p:sldId id="311" r:id="rId29"/>
    <p:sldId id="309" r:id="rId30"/>
    <p:sldId id="312" r:id="rId31"/>
    <p:sldId id="310" r:id="rId32"/>
    <p:sldId id="314" r:id="rId33"/>
    <p:sldId id="263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99F50-1DC3-4DBE-BE79-C5BC13B81E53}" type="datetimeFigureOut">
              <a:rPr lang="ru-RU" smtClean="0"/>
              <a:t>2 октября чт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6F733-A360-4778-8EE9-1E4845C6B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25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C5D349-A89A-47D8-8FE3-6AD4BE151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202B576-FA80-4415-B936-A3C52A7AD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C6FC0C-2442-4669-AE25-FBF9201A8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E0129-0053-4459-800D-D19505D7DD40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A9EC0F-0DDF-4D6A-ADB3-ABC565B8B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0EDA21-34D0-40A7-B35E-6CE3AC8F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805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465C1-DB83-4576-856B-800972487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D23FB7-9FB6-4AF4-9DCF-F7BC40727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58EEF7-2982-4D70-B8EC-7E409BA1B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E01BD2-B126-4D6D-BF0A-160BE2DA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7EBD19-6355-48C2-9214-0937B8312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57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991274-960B-4587-8FCF-BE53E8E02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01391D-4DC7-43E4-BBBF-7F6594A3F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788DAA-D0BF-4CA1-B0BE-D37DA1D9C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0DBC-9F6F-4437-8DE0-CB5BB7230278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F3F760-F59D-422D-BE62-71E6434D0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B3D832-C4D5-4EA1-814F-C76461E43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03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E4AA22-8486-461F-BF58-AD0F7A3AA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363EB2-1660-43FC-BFD8-E659308078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19B059-21B8-477B-8E22-8AF4F63B71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29CE4C-DF9E-4D80-B2EF-4142ED4A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61194-8628-4A1D-95EE-E6CC4221AFBA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DF96521-6096-490D-88A4-47AF3B1F1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B1C5CF-4D37-4223-A4A6-4807117CB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48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065A0-8AFC-4F91-A764-EA3025DD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17BFF5-2744-4794-BF3B-D206B88D8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22727D-4A94-45D8-9788-228421C43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988B8DF-2519-4A49-9F09-1CEBF63A67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EA390F-0762-41A5-BAD6-A5A97E562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6AD551B-3B0A-4FC8-A791-B1C5FC35C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46963-D057-443A-B529-9C56ADDF4A50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2E849B-2585-47C0-AF0F-B360CE7A2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1227770-BF7C-41CE-B9E8-27AFA366D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969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743DB-D9D3-4C23-A88E-551185C0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B05AC07-5BE3-41C7-BCE9-714E92FB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10B8C-0757-4BCE-81CF-893081445F9C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2FC350-0CEA-41C0-89A3-3134738D4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0ED9DDD-46F8-4B63-A08C-A124B8CA9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04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48AA04A-1E35-4D15-B9E7-FADF18082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2785-F2C5-4722-9BF4-6202C4BCCA5E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741B7DF-498A-410F-8DD4-CEDD36289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A76B063-724D-4801-8807-FB99FE361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464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8870A4-90C6-414B-ACAA-330CCD229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C8C85B-2F59-42AF-B1D3-BCB40CFAB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F63D6B1-8D13-45D3-994C-160FC5216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AD0540-CB9F-47B1-AA03-30150DD8B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36AD4-1706-4A2E-81CE-11E1263D3625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4C8CEC-1E76-410B-B734-9B5420758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5CED28-6595-4495-8DFF-C01B9FF61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62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407D6D-AF12-4F6E-93B8-53C7F3001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81B7FD8-5EDC-40EF-A4DA-688C27AFF0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A2F41A-1523-4957-8765-81F8906EE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5D78C8-80E2-4672-8FC3-58E495C92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3569-555A-4053-B66A-FA80AF849C64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5738BB-5A22-44B7-B933-2199CECCA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B9CB76-A287-4490-BF4A-9CC831AEE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688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99B42-A22E-4CB3-A9CD-60AF343F9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48EEF14-DD77-44CB-A4E2-FBD9E1E1F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2ABB8D-6C79-4DAD-88B0-DE32E2F60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6332-0203-4CB8-9A60-3EADE385E9E1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919F02-8AF8-4E9D-AB53-5B67BE721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BCF5BC-D42F-43C8-B69E-08405D800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867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C46BB6-38F2-4BD6-B613-B7BEF04C1E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2FAA3A9-A0C6-4020-B193-B0400CA45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74AB7B-8997-4D6E-9FE4-E9AA95173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B653-25DE-416B-80A8-081158CDCDF0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EE7A8-22AF-449F-8A3D-290584EFB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53F4B7-1440-46AD-9CA8-E7A2E4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177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1269B-62AC-46C1-8B3D-8233158D1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733902-5329-4086-8444-A1294526A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881F04-AEDB-433E-B96B-3061E18779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207CF-F6DF-4314-807E-474C6E87A64E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2CF0AC-E9A0-4F5F-8553-456AE3E3BF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Artem Tishenko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765874-8279-4673-B287-6F736C37D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BC6F1-FDCF-4D9C-B399-5E25C4644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337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AE198A-A45F-4240-8592-795F1B0E2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2772" y="2337864"/>
            <a:ext cx="9430952" cy="1657349"/>
          </a:xfrm>
        </p:spPr>
        <p:txBody>
          <a:bodyPr>
            <a:noAutofit/>
          </a:bodyPr>
          <a:lstStyle/>
          <a:p>
            <a:r>
              <a:rPr lang="ru-RU" sz="4800" b="1" dirty="0">
                <a:effectLst/>
                <a:latin typeface="Century Gothic" panose="020B0502020202020204" pitchFamily="34" charset="0"/>
              </a:rPr>
              <a:t>Генетические алгоритмы</a:t>
            </a:r>
            <a:br>
              <a:rPr lang="ru-RU" sz="4800" b="1" dirty="0">
                <a:effectLst/>
                <a:latin typeface="Century Gothic" panose="020B0502020202020204" pitchFamily="34" charset="0"/>
              </a:rPr>
            </a:br>
            <a:r>
              <a:rPr lang="en-US" sz="4800" b="1" dirty="0">
                <a:latin typeface="Century Gothic" panose="020B0502020202020204" pitchFamily="34" charset="0"/>
              </a:rPr>
              <a:t>“</a:t>
            </a:r>
            <a:r>
              <a:rPr lang="ru-RU" sz="4800" b="1" dirty="0">
                <a:effectLst/>
                <a:latin typeface="Century Gothic" panose="020B0502020202020204" pitchFamily="34" charset="0"/>
              </a:rPr>
              <a:t>Планирование пути робота</a:t>
            </a:r>
            <a:r>
              <a:rPr lang="en-US" sz="4800" b="1" dirty="0">
                <a:effectLst/>
                <a:latin typeface="Century Gothic" panose="020B0502020202020204" pitchFamily="34" charset="0"/>
              </a:rPr>
              <a:t>”</a:t>
            </a:r>
            <a:endParaRPr lang="en" sz="3600" b="1" dirty="0">
              <a:latin typeface="Century Gothic" panose="020B0502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E515B31-169E-4F81-BA5D-723BE29A2F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359512"/>
            <a:ext cx="9144000" cy="509065"/>
          </a:xfrm>
        </p:spPr>
        <p:txBody>
          <a:bodyPr/>
          <a:lstStyle/>
          <a:p>
            <a:r>
              <a:rPr lang="ru-RU" dirty="0"/>
              <a:t>	Тищенко Артём, гр. 5130201/20101 (449м)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91E77F0B-8C3D-4D7D-840A-163711F4F8A8}"/>
              </a:ext>
            </a:extLst>
          </p:cNvPr>
          <p:cNvSpPr txBox="1">
            <a:spLocks/>
          </p:cNvSpPr>
          <p:nvPr/>
        </p:nvSpPr>
        <p:spPr>
          <a:xfrm>
            <a:off x="1524000" y="5989750"/>
            <a:ext cx="9144000" cy="50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2025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43144F-603D-457E-B749-D87344C8431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390618" y="381740"/>
            <a:ext cx="932155" cy="93215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339232-BC46-481C-A2D3-A483811EADAB}"/>
              </a:ext>
            </a:extLst>
          </p:cNvPr>
          <p:cNvSpPr txBox="1"/>
          <p:nvPr/>
        </p:nvSpPr>
        <p:spPr>
          <a:xfrm>
            <a:off x="1322772" y="381740"/>
            <a:ext cx="100924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1F1F1F"/>
                </a:solidFill>
                <a:effectLst/>
                <a:latin typeface="Google Sans"/>
              </a:rPr>
              <a:t>Санкт-Петербургский Политехнический Университет Петра Великого</a:t>
            </a:r>
          </a:p>
          <a:p>
            <a:pPr algn="ctr"/>
            <a:r>
              <a:rPr lang="ru-RU" sz="2400" b="0" i="0" dirty="0">
                <a:solidFill>
                  <a:srgbClr val="1F1F1F"/>
                </a:solidFill>
                <a:effectLst/>
                <a:latin typeface="Google Sans"/>
              </a:rPr>
              <a:t>Институт компьютерных наук и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352262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>
                <a:effectLst/>
                <a:latin typeface="Century Gothic" panose="020B0502020202020204" pitchFamily="34" charset="0"/>
              </a:rPr>
              <a:t>Планирование пути робота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28625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Вычисление пути, свободного </a:t>
            </a:r>
            <a:br>
              <a:rPr lang="ru-RU" dirty="0"/>
            </a:br>
            <a:r>
              <a:rPr lang="ru-RU" dirty="0"/>
              <a:t>от столкновений, </a:t>
            </a:r>
            <a:br>
              <a:rPr lang="ru-RU" dirty="0"/>
            </a:br>
            <a:r>
              <a:rPr lang="ru-RU" dirty="0"/>
              <a:t>от начальной позиции </a:t>
            </a:r>
            <a:br>
              <a:rPr lang="ru-RU" dirty="0"/>
            </a:br>
            <a:r>
              <a:rPr lang="ru-RU" dirty="0"/>
              <a:t>до конечной среди множества препятствий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2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9E2723E-D284-4E41-93F4-66B8F12FD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75" y="1690688"/>
            <a:ext cx="6335847" cy="39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04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алгоритмов планирования пути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3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EEB58B-C67B-47BF-93CE-154E37E25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37569"/>
            <a:ext cx="10238692" cy="372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245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алгоритмов планирования пути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4895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По характеру среды:</a:t>
            </a:r>
          </a:p>
          <a:p>
            <a:r>
              <a:rPr lang="ru-RU" b="1" dirty="0">
                <a:solidFill>
                  <a:srgbClr val="29242A"/>
                </a:solidFill>
                <a:effectLst/>
              </a:rPr>
              <a:t>Статические</a:t>
            </a:r>
            <a:r>
              <a:rPr lang="en-US" b="1" dirty="0">
                <a:solidFill>
                  <a:srgbClr val="29242A"/>
                </a:solidFill>
                <a:effectLst/>
              </a:rPr>
              <a:t> </a:t>
            </a:r>
            <a:r>
              <a:rPr lang="ru-RU" b="1" dirty="0">
                <a:solidFill>
                  <a:srgbClr val="29242A"/>
                </a:solidFill>
                <a:effectLst/>
              </a:rPr>
              <a:t>-</a:t>
            </a:r>
            <a:r>
              <a:rPr lang="ru-RU" dirty="0">
                <a:solidFill>
                  <a:srgbClr val="29242A"/>
                </a:solidFill>
                <a:effectLst/>
              </a:rPr>
              <a:t> карта среды известна заранее и не меняется</a:t>
            </a:r>
          </a:p>
          <a:p>
            <a:r>
              <a:rPr lang="ru-RU" b="1" dirty="0">
                <a:solidFill>
                  <a:srgbClr val="29242A"/>
                </a:solidFill>
                <a:effectLst/>
              </a:rPr>
              <a:t>Динамические</a:t>
            </a:r>
            <a:r>
              <a:rPr lang="en-US" b="1" dirty="0">
                <a:solidFill>
                  <a:srgbClr val="29242A"/>
                </a:solidFill>
                <a:effectLst/>
              </a:rPr>
              <a:t> - </a:t>
            </a:r>
            <a:r>
              <a:rPr lang="ru-RU" b="0" dirty="0">
                <a:solidFill>
                  <a:srgbClr val="29242A"/>
                </a:solidFill>
                <a:effectLst/>
              </a:rPr>
              <a:t>препятствия могут появляться или перемещаться во время движения робота</a:t>
            </a:r>
            <a:endParaRPr lang="ru-RU" b="1" dirty="0">
              <a:solidFill>
                <a:srgbClr val="29242A"/>
              </a:solidFill>
              <a:effectLst/>
            </a:endParaRPr>
          </a:p>
          <a:p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4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3969DBC-739F-461D-AAC8-37D193581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1646238"/>
            <a:ext cx="4486901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244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алгоритмов планирования пути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4895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0" dirty="0">
                <a:solidFill>
                  <a:srgbClr val="29242A"/>
                </a:solidFill>
                <a:effectLst/>
              </a:rPr>
              <a:t>По принципу алгоритма</a:t>
            </a:r>
            <a:r>
              <a:rPr lang="ru-RU" dirty="0"/>
              <a:t>:</a:t>
            </a:r>
          </a:p>
          <a:p>
            <a:r>
              <a:rPr lang="ru-RU" b="1" dirty="0">
                <a:solidFill>
                  <a:srgbClr val="29242A"/>
                </a:solidFill>
                <a:effectLst/>
              </a:rPr>
              <a:t>Глобальные</a:t>
            </a:r>
            <a:r>
              <a:rPr lang="en-US" b="1" dirty="0">
                <a:solidFill>
                  <a:srgbClr val="29242A"/>
                </a:solidFill>
                <a:effectLst/>
              </a:rPr>
              <a:t> </a:t>
            </a:r>
            <a:r>
              <a:rPr lang="ru-RU" b="1" dirty="0">
                <a:solidFill>
                  <a:srgbClr val="29242A"/>
                </a:solidFill>
                <a:effectLst/>
              </a:rPr>
              <a:t>–</a:t>
            </a:r>
            <a:r>
              <a:rPr lang="ru-RU" dirty="0">
                <a:solidFill>
                  <a:srgbClr val="29242A"/>
                </a:solidFill>
                <a:effectLst/>
              </a:rPr>
              <a:t> </a:t>
            </a:r>
            <a:r>
              <a:rPr lang="ru-RU" dirty="0">
                <a:solidFill>
                  <a:srgbClr val="29242A"/>
                </a:solidFill>
              </a:rPr>
              <a:t>п</a:t>
            </a:r>
            <a:r>
              <a:rPr lang="ru-RU" b="0" dirty="0">
                <a:solidFill>
                  <a:srgbClr val="29242A"/>
                </a:solidFill>
                <a:effectLst/>
              </a:rPr>
              <a:t>редполагают знание полной карты окружающей среды</a:t>
            </a:r>
            <a:endParaRPr lang="ru-RU" dirty="0">
              <a:solidFill>
                <a:srgbClr val="29242A"/>
              </a:solidFill>
              <a:effectLst/>
            </a:endParaRPr>
          </a:p>
          <a:p>
            <a:r>
              <a:rPr lang="ru-RU" b="1" dirty="0">
                <a:solidFill>
                  <a:srgbClr val="29242A"/>
                </a:solidFill>
                <a:effectLst/>
              </a:rPr>
              <a:t>Локальные</a:t>
            </a:r>
            <a:r>
              <a:rPr lang="en-US" b="1" dirty="0">
                <a:solidFill>
                  <a:srgbClr val="29242A"/>
                </a:solidFill>
                <a:effectLst/>
              </a:rPr>
              <a:t> – </a:t>
            </a:r>
            <a:r>
              <a:rPr lang="ru-RU" b="0" dirty="0">
                <a:solidFill>
                  <a:srgbClr val="29242A"/>
                </a:solidFill>
                <a:effectLst/>
              </a:rPr>
              <a:t>построение пути на основе локальных данных, например, с датчиков робота</a:t>
            </a:r>
            <a:endParaRPr lang="ru-RU" b="1" dirty="0">
              <a:solidFill>
                <a:srgbClr val="29242A"/>
              </a:solidFill>
              <a:effectLst/>
            </a:endParaRPr>
          </a:p>
          <a:p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5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5C08DD-DA87-4685-B110-4EAED7CFB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897" y="1690688"/>
            <a:ext cx="4525006" cy="3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907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алгоритмов планирования пути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4895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0" dirty="0">
                <a:solidFill>
                  <a:srgbClr val="29242A"/>
                </a:solidFill>
                <a:effectLst/>
                <a:latin typeface="Consolas" panose="020B0609020204030204" pitchFamily="49" charset="0"/>
              </a:rPr>
              <a:t>По полноте поиска</a:t>
            </a:r>
            <a:r>
              <a:rPr lang="ru-RU" dirty="0"/>
              <a:t>:</a:t>
            </a:r>
          </a:p>
          <a:p>
            <a:r>
              <a:rPr lang="ru-RU" b="1" dirty="0">
                <a:solidFill>
                  <a:srgbClr val="29242A"/>
                </a:solidFill>
                <a:effectLst/>
                <a:latin typeface="Consolas" panose="020B0609020204030204" pitchFamily="49" charset="0"/>
              </a:rPr>
              <a:t>Точные</a:t>
            </a:r>
            <a:r>
              <a:rPr lang="en-US" b="1" dirty="0">
                <a:solidFill>
                  <a:srgbClr val="29242A"/>
                </a:solidFill>
                <a:effectLst/>
              </a:rPr>
              <a:t> </a:t>
            </a:r>
            <a:r>
              <a:rPr lang="ru-RU" b="1" dirty="0">
                <a:solidFill>
                  <a:srgbClr val="29242A"/>
                </a:solidFill>
                <a:effectLst/>
              </a:rPr>
              <a:t>–</a:t>
            </a:r>
            <a:r>
              <a:rPr lang="ru-RU" dirty="0">
                <a:solidFill>
                  <a:srgbClr val="29242A"/>
                </a:solidFill>
                <a:effectLst/>
              </a:rPr>
              <a:t> </a:t>
            </a:r>
            <a:r>
              <a:rPr lang="ru-RU" dirty="0">
                <a:solidFill>
                  <a:srgbClr val="29242A"/>
                </a:solidFill>
              </a:rPr>
              <a:t>гарантируют нахождение оптимального решения, если оно существует</a:t>
            </a:r>
            <a:endParaRPr lang="ru-RU" dirty="0">
              <a:solidFill>
                <a:srgbClr val="29242A"/>
              </a:solidFill>
              <a:effectLst/>
            </a:endParaRPr>
          </a:p>
          <a:p>
            <a:r>
              <a:rPr lang="ru-RU" b="1" dirty="0">
                <a:solidFill>
                  <a:srgbClr val="29242A"/>
                </a:solidFill>
                <a:effectLst/>
                <a:latin typeface="Consolas" panose="020B0609020204030204" pitchFamily="49" charset="0"/>
              </a:rPr>
              <a:t>Эвристические</a:t>
            </a:r>
            <a:r>
              <a:rPr lang="en-US" b="1" dirty="0">
                <a:solidFill>
                  <a:srgbClr val="29242A"/>
                </a:solidFill>
                <a:effectLst/>
              </a:rPr>
              <a:t> – </a:t>
            </a:r>
            <a:r>
              <a:rPr lang="ru-RU" dirty="0">
                <a:solidFill>
                  <a:srgbClr val="29242A"/>
                </a:solidFill>
                <a:latin typeface="Consolas" panose="020B0609020204030204" pitchFamily="49" charset="0"/>
              </a:rPr>
              <a:t>и</a:t>
            </a:r>
            <a:r>
              <a:rPr lang="ru-RU" b="0" dirty="0">
                <a:solidFill>
                  <a:srgbClr val="29242A"/>
                </a:solidFill>
                <a:effectLst/>
                <a:latin typeface="Consolas" panose="020B0609020204030204" pitchFamily="49" charset="0"/>
              </a:rPr>
              <a:t>спользуют приближённые методы и эвристики</a:t>
            </a:r>
          </a:p>
          <a:p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6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A52405-459E-4402-BDAA-BCCD5E9E9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046" y="1690688"/>
            <a:ext cx="4706007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772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D8575-8C1D-4F07-AF1F-A7916BE9D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11337"/>
            <a:ext cx="10515600" cy="2293938"/>
          </a:xfrm>
        </p:spPr>
        <p:txBody>
          <a:bodyPr/>
          <a:lstStyle/>
          <a:p>
            <a:r>
              <a:rPr lang="ru-RU" dirty="0"/>
              <a:t>Генетические алгоритмы построения пути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A259B9-C756-46A1-A7A9-4A6CD93527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61EA4F-05FD-4810-A1ED-17F5D15ED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0DBC-9F6F-4437-8DE0-CB5BB7230278}" type="datetime1">
              <a:rPr lang="ru-RU" smtClean="0"/>
              <a:t>2 октября чт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5A3A96-EB05-434B-9A3F-913C30CC1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 Tishenko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1BD3B5-1784-4FB5-99B5-823C3549F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616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</a:t>
            </a:r>
            <a:r>
              <a:rPr lang="ru-RU" dirty="0"/>
              <a:t>кодирование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16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Способы кодирования окружения:</a:t>
            </a:r>
          </a:p>
          <a:p>
            <a:r>
              <a:rPr lang="ru-RU" dirty="0"/>
              <a:t>Двоичное</a:t>
            </a:r>
          </a:p>
          <a:p>
            <a:r>
              <a:rPr lang="ru-RU" dirty="0"/>
              <a:t>Десятичное</a:t>
            </a:r>
          </a:p>
          <a:p>
            <a:r>
              <a:rPr lang="ru-RU" dirty="0"/>
              <a:t>Упорядоченное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Хромосома представляет потенциальное решение,</a:t>
            </a:r>
            <a:br>
              <a:rPr lang="ru-RU" dirty="0"/>
            </a:br>
            <a:r>
              <a:rPr lang="ru-RU" dirty="0"/>
              <a:t>т. е. путь робота от </a:t>
            </a:r>
            <a:r>
              <a:rPr lang="en-US" dirty="0"/>
              <a:t>S </a:t>
            </a:r>
            <a:r>
              <a:rPr lang="ru-RU" dirty="0"/>
              <a:t>к </a:t>
            </a:r>
            <a:r>
              <a:rPr lang="en-US" dirty="0"/>
              <a:t>T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8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0E99FB8-5946-4815-A631-CBBC7E5E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360" y="1410170"/>
            <a:ext cx="5210480" cy="476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944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</a:t>
            </a:r>
            <a:r>
              <a:rPr lang="ru-RU" dirty="0"/>
              <a:t>кодирование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1625" cy="435133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Двоичное кодирование:</a:t>
            </a:r>
          </a:p>
          <a:p>
            <a:pPr marL="0" indent="0">
              <a:buNone/>
            </a:pPr>
            <a:r>
              <a:rPr lang="en-US" dirty="0"/>
              <a:t>0000 0000 | 0010 0110 |</a:t>
            </a:r>
          </a:p>
          <a:p>
            <a:pPr marL="0" indent="0">
              <a:buNone/>
            </a:pPr>
            <a:r>
              <a:rPr lang="en-US" dirty="0"/>
              <a:t>0110 0110 | 1001 1001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Десятичное кодирование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0 0 </a:t>
            </a:r>
            <a:r>
              <a:rPr lang="en-US" dirty="0"/>
              <a:t>| 2 6 | 6 6 | 9 9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Упорядоченное</a:t>
            </a:r>
            <a:r>
              <a:rPr lang="en-US" dirty="0"/>
              <a:t> </a:t>
            </a:r>
            <a:r>
              <a:rPr lang="ru-RU" dirty="0"/>
              <a:t>кодирование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0 </a:t>
            </a:r>
            <a:r>
              <a:rPr lang="en-US" dirty="0"/>
              <a:t>| 62 | 66 | 99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9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0E99FB8-5946-4815-A631-CBBC7E5E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360" y="1410170"/>
            <a:ext cx="5210480" cy="476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032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Фитнесс функция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9D7EDD50-512D-43A8-A331-1C415BC842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024" y="1860450"/>
            <a:ext cx="10495049" cy="3511650"/>
          </a:xfr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420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Генетические операторы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829300" cy="4351338"/>
          </a:xfrm>
        </p:spPr>
        <p:txBody>
          <a:bodyPr>
            <a:normAutofit/>
          </a:bodyPr>
          <a:lstStyle/>
          <a:p>
            <a:r>
              <a:rPr lang="ru-RU" dirty="0"/>
              <a:t>Для генерации потомков используется обычный 1-точечный кроссинговер с заданной вероятностью </a:t>
            </a:r>
            <a:r>
              <a:rPr lang="ru-RU" dirty="0" err="1"/>
              <a:t>P</a:t>
            </a:r>
            <a:r>
              <a:rPr lang="ru-RU" sz="2000" dirty="0" err="1"/>
              <a:t>c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Далее к потомкам с вероятностью </a:t>
            </a:r>
            <a:r>
              <a:rPr lang="en-US" dirty="0"/>
              <a:t>P</a:t>
            </a:r>
            <a:r>
              <a:rPr lang="en-US" sz="2000" dirty="0"/>
              <a:t>m</a:t>
            </a:r>
            <a:r>
              <a:rPr lang="ru-RU" dirty="0"/>
              <a:t> применяется оператор мутации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11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CAA5E68-3574-48E1-9996-8241D4DC58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56"/>
          <a:stretch/>
        </p:blipFill>
        <p:spPr>
          <a:xfrm>
            <a:off x="6781799" y="1938338"/>
            <a:ext cx="5245560" cy="267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57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Генетический алгоритм поиска пути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Кодирование пути между </a:t>
            </a:r>
            <a:r>
              <a:rPr lang="en-US" dirty="0"/>
              <a:t>S </a:t>
            </a:r>
            <a:r>
              <a:rPr lang="ru-RU" dirty="0"/>
              <a:t>и </a:t>
            </a:r>
            <a:r>
              <a:rPr lang="en-US" dirty="0"/>
              <a:t>T </a:t>
            </a:r>
            <a:r>
              <a:rPr lang="ru-RU" dirty="0"/>
              <a:t>множеством узловых точек: </a:t>
            </a:r>
            <a:br>
              <a:rPr lang="en-US" dirty="0"/>
            </a:br>
            <a:r>
              <a:rPr lang="en-US" dirty="0"/>
              <a:t>(x</a:t>
            </a:r>
            <a:r>
              <a:rPr lang="en-US" baseline="-25000" dirty="0"/>
              <a:t>1</a:t>
            </a:r>
            <a:r>
              <a:rPr lang="en-US" dirty="0"/>
              <a:t>, y</a:t>
            </a:r>
            <a:r>
              <a:rPr lang="en-US" baseline="-25000" dirty="0"/>
              <a:t>1</a:t>
            </a:r>
            <a:r>
              <a:rPr lang="en-US" dirty="0"/>
              <a:t>), (x</a:t>
            </a:r>
            <a:r>
              <a:rPr lang="en-US" baseline="-25000" dirty="0"/>
              <a:t>2</a:t>
            </a:r>
            <a:r>
              <a:rPr lang="en-US" dirty="0"/>
              <a:t>, y</a:t>
            </a:r>
            <a:r>
              <a:rPr lang="en-US" baseline="-25000" dirty="0"/>
              <a:t>2</a:t>
            </a:r>
            <a:r>
              <a:rPr lang="en-US" dirty="0"/>
              <a:t>), …, (x</a:t>
            </a:r>
            <a:r>
              <a:rPr lang="en-US" baseline="-25000" dirty="0"/>
              <a:t>L-2</a:t>
            </a:r>
            <a:r>
              <a:rPr lang="en-US" dirty="0"/>
              <a:t>, y</a:t>
            </a:r>
            <a:r>
              <a:rPr lang="en-US" baseline="-25000" dirty="0"/>
              <a:t>L-2</a:t>
            </a:r>
            <a:r>
              <a:rPr lang="en-US" dirty="0"/>
              <a:t>), </a:t>
            </a:r>
            <a:r>
              <a:rPr lang="ru-RU" dirty="0"/>
              <a:t>где </a:t>
            </a:r>
            <a:r>
              <a:rPr lang="en-US" dirty="0"/>
              <a:t>L –</a:t>
            </a:r>
            <a:r>
              <a:rPr lang="ru-RU" dirty="0"/>
              <a:t> длина хромосомы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Генерация случайной начальной популяции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Ранжирование особей согласно значениям фитнесс-функции и выбор двух лучших (селекция)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Выполнения оператора кроссинговера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Выполнение оператора мутации для нереализуемых путей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Повторяем пока не достигнут критерий остановки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0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Эксперименты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Сетка 16</a:t>
            </a:r>
            <a:r>
              <a:rPr lang="en-US" dirty="0"/>
              <a:t>x16, 8</a:t>
            </a:r>
            <a:r>
              <a:rPr lang="ru-RU" dirty="0"/>
              <a:t> препятствий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dirty="0"/>
              <a:t>Параметры ГА:</a:t>
            </a:r>
          </a:p>
          <a:p>
            <a:pPr marL="514350" indent="-514350">
              <a:buAutoNum type="arabicPeriod"/>
            </a:pPr>
            <a:r>
              <a:rPr lang="en-US" dirty="0"/>
              <a:t>N = 60</a:t>
            </a:r>
          </a:p>
          <a:p>
            <a:pPr marL="514350" indent="-514350">
              <a:buAutoNum type="arabicPeriod"/>
            </a:pPr>
            <a:r>
              <a:rPr lang="en-US" dirty="0"/>
              <a:t>L = 7</a:t>
            </a:r>
          </a:p>
          <a:p>
            <a:pPr marL="514350" indent="-514350">
              <a:buAutoNum type="arabicPeriod"/>
            </a:pPr>
            <a:r>
              <a:rPr lang="en-US" dirty="0"/>
              <a:t>P</a:t>
            </a:r>
            <a:r>
              <a:rPr lang="en-US" baseline="-25000" dirty="0"/>
              <a:t>c</a:t>
            </a:r>
            <a:r>
              <a:rPr lang="en-US" dirty="0"/>
              <a:t> = 1.0</a:t>
            </a:r>
          </a:p>
          <a:p>
            <a:pPr marL="514350" indent="-514350">
              <a:buAutoNum type="arabicPeriod"/>
            </a:pPr>
            <a:r>
              <a:rPr lang="en-US" dirty="0"/>
              <a:t>P</a:t>
            </a:r>
            <a:r>
              <a:rPr lang="en-US" baseline="-25000" dirty="0"/>
              <a:t>m</a:t>
            </a:r>
            <a:r>
              <a:rPr lang="en-US" dirty="0"/>
              <a:t> = 0.1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13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B81916C-40DA-40F9-99E6-BAD1115FC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201" y="1317685"/>
            <a:ext cx="4700797" cy="474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70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Эксперименты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Средние значения после 10 запусков генетического алгоритма</a:t>
            </a:r>
            <a:endParaRPr lang="en-US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14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2766A85-A8C3-4E14-A982-CF14954D1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33535"/>
            <a:ext cx="10248201" cy="287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832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Эксперименты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Сетка 16</a:t>
            </a:r>
            <a:r>
              <a:rPr lang="en-US" dirty="0"/>
              <a:t>x16, </a:t>
            </a:r>
            <a:r>
              <a:rPr lang="ru-RU" dirty="0"/>
              <a:t>7 препятствий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dirty="0"/>
              <a:t>Параметры ГА:</a:t>
            </a:r>
          </a:p>
          <a:p>
            <a:pPr marL="514350" indent="-514350">
              <a:buAutoNum type="arabicPeriod"/>
            </a:pPr>
            <a:r>
              <a:rPr lang="en-US" dirty="0"/>
              <a:t>N = 60</a:t>
            </a:r>
          </a:p>
          <a:p>
            <a:pPr marL="514350" indent="-514350">
              <a:buAutoNum type="arabicPeriod"/>
            </a:pPr>
            <a:r>
              <a:rPr lang="en-US" dirty="0"/>
              <a:t>L = 7</a:t>
            </a:r>
          </a:p>
          <a:p>
            <a:pPr marL="514350" indent="-514350">
              <a:buAutoNum type="arabicPeriod"/>
            </a:pPr>
            <a:r>
              <a:rPr lang="en-US" dirty="0"/>
              <a:t>P</a:t>
            </a:r>
            <a:r>
              <a:rPr lang="en-US" baseline="-25000" dirty="0"/>
              <a:t>c</a:t>
            </a:r>
            <a:r>
              <a:rPr lang="en-US" dirty="0"/>
              <a:t> = 1.0</a:t>
            </a:r>
          </a:p>
          <a:p>
            <a:pPr marL="514350" indent="-514350">
              <a:buAutoNum type="arabicPeriod"/>
            </a:pPr>
            <a:r>
              <a:rPr lang="en-US" dirty="0"/>
              <a:t>P</a:t>
            </a:r>
            <a:r>
              <a:rPr lang="en-US" baseline="-25000" dirty="0"/>
              <a:t>m</a:t>
            </a:r>
            <a:r>
              <a:rPr lang="en-US" dirty="0"/>
              <a:t> = 0.1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15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5FC0F1-3093-4A15-8ABF-11AADF64B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570" y="1366519"/>
            <a:ext cx="4544059" cy="456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80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Эксперименты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Средние значения после 10 запусков генетического алгоритма</a:t>
            </a:r>
            <a:endParaRPr lang="en-US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16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05AE75-2BE2-4411-99ED-195554527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74870"/>
            <a:ext cx="10196837" cy="277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954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Угловое кодирование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9275"/>
            <a:ext cx="61150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Альтернативный способ кодирования пути:</a:t>
            </a:r>
          </a:p>
          <a:p>
            <a:pPr marL="0" indent="0">
              <a:buNone/>
            </a:pPr>
            <a:r>
              <a:rPr lang="en-US" dirty="0"/>
              <a:t>(a) </a:t>
            </a:r>
            <a:r>
              <a:rPr lang="ru-RU" dirty="0"/>
              <a:t>4 направления - робот может передвигаться по горизонталям</a:t>
            </a:r>
            <a:r>
              <a:rPr lang="en-US" dirty="0"/>
              <a:t> (1, 3)</a:t>
            </a:r>
            <a:r>
              <a:rPr lang="ru-RU" dirty="0"/>
              <a:t> и вертикалям</a:t>
            </a:r>
            <a:r>
              <a:rPr lang="en-US" dirty="0"/>
              <a:t> (0, 2)</a:t>
            </a:r>
          </a:p>
          <a:p>
            <a:pPr marL="0" indent="0">
              <a:buNone/>
            </a:pPr>
            <a:r>
              <a:rPr lang="en-US" dirty="0"/>
              <a:t>(b) </a:t>
            </a:r>
            <a:r>
              <a:rPr lang="ru-RU" dirty="0"/>
              <a:t>8 направлений</a:t>
            </a:r>
            <a:r>
              <a:rPr lang="en-US" dirty="0"/>
              <a:t> </a:t>
            </a:r>
            <a:r>
              <a:rPr lang="ru-RU" dirty="0"/>
              <a:t>- робот может передвигаться также по диагоналям</a:t>
            </a:r>
            <a:r>
              <a:rPr lang="en-US" dirty="0"/>
              <a:t> (1, 3, 5, 7)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17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54F111-510D-4117-85A4-F8B27EC202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673"/>
          <a:stretch/>
        </p:blipFill>
        <p:spPr>
          <a:xfrm>
            <a:off x="8153400" y="331039"/>
            <a:ext cx="2834226" cy="297647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D1D86A4-C7EF-4607-A99D-07ADC27F23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37"/>
          <a:stretch/>
        </p:blipFill>
        <p:spPr>
          <a:xfrm>
            <a:off x="8153400" y="3550491"/>
            <a:ext cx="2834226" cy="283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84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Угловое кодирование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CFF3-C1FF-4DCE-BDCB-C94CFDCB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9275"/>
            <a:ext cx="61150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Хромосома представляет собой список направлений движения робота: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где </a:t>
            </a:r>
            <a:r>
              <a:rPr lang="en-US" dirty="0"/>
              <a:t>D –</a:t>
            </a:r>
            <a:r>
              <a:rPr lang="ru-RU" dirty="0"/>
              <a:t> целое число, определяющее направление движения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18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54F111-510D-4117-85A4-F8B27EC202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673"/>
          <a:stretch/>
        </p:blipFill>
        <p:spPr>
          <a:xfrm>
            <a:off x="8153400" y="331039"/>
            <a:ext cx="2834226" cy="297647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D1D86A4-C7EF-4607-A99D-07ADC27F23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37"/>
          <a:stretch/>
        </p:blipFill>
        <p:spPr>
          <a:xfrm>
            <a:off x="8153400" y="3550491"/>
            <a:ext cx="2834226" cy="28305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38AC12-417A-4278-872A-B8764DC35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307510"/>
            <a:ext cx="5629870" cy="45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253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Фитнесс-функция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19</a:t>
            </a:fld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9BA64C2-F067-4F81-9B36-845821D0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83828"/>
            <a:ext cx="10576792" cy="342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34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Динамический поиск пути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20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73BD420-C4BE-477E-A867-E78C312DB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9275"/>
            <a:ext cx="10515600" cy="4324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Систему поиска пути можно разделить на две компоненты:</a:t>
            </a:r>
          </a:p>
          <a:p>
            <a:pPr marL="514350" indent="-514350">
              <a:buAutoNum type="arabicPeriod"/>
            </a:pPr>
            <a:r>
              <a:rPr lang="ru-RU" dirty="0"/>
              <a:t>Ищем маршрут по заранее заданной карте ещё до запуска робота (</a:t>
            </a:r>
            <a:r>
              <a:rPr lang="en-US" dirty="0"/>
              <a:t>offline</a:t>
            </a:r>
            <a:r>
              <a:rPr lang="ru-RU" dirty="0"/>
              <a:t> компонента</a:t>
            </a:r>
            <a:r>
              <a:rPr lang="en-US" dirty="0"/>
              <a:t>)</a:t>
            </a:r>
            <a:endParaRPr lang="ru-RU" dirty="0"/>
          </a:p>
          <a:p>
            <a:pPr marL="514350" indent="-514350">
              <a:buAutoNum type="arabicPeriod"/>
            </a:pPr>
            <a:r>
              <a:rPr lang="ru-RU" dirty="0"/>
              <a:t>Если робот встретил новые препятствия, которых не было в исходной карте, то запускается новый алгоритм поиска</a:t>
            </a:r>
            <a:br>
              <a:rPr lang="ru-RU" dirty="0"/>
            </a:br>
            <a:r>
              <a:rPr lang="ru-RU" dirty="0"/>
              <a:t>с актуальной точки (</a:t>
            </a:r>
            <a:r>
              <a:rPr lang="en-US" dirty="0"/>
              <a:t>online </a:t>
            </a:r>
            <a:r>
              <a:rPr lang="ru-RU" dirty="0"/>
              <a:t>компонента)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9072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1201400" cy="1325563"/>
          </a:xfrm>
        </p:spPr>
        <p:txBody>
          <a:bodyPr/>
          <a:lstStyle/>
          <a:p>
            <a:r>
              <a:rPr lang="ru-RU" dirty="0"/>
              <a:t>Эксперименты: загроможденные препятствия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21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73BD420-C4BE-477E-A867-E78C312DB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6263"/>
            <a:ext cx="3114675" cy="4297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(0,0) </a:t>
            </a:r>
            <a:r>
              <a:rPr lang="en-US" dirty="0"/>
              <a:t>–</a:t>
            </a:r>
            <a:r>
              <a:rPr lang="ru-RU" dirty="0"/>
              <a:t> начало</a:t>
            </a:r>
          </a:p>
          <a:p>
            <a:pPr marL="0" indent="0">
              <a:buNone/>
            </a:pPr>
            <a:r>
              <a:rPr lang="ru-RU" dirty="0"/>
              <a:t>(15, 9) – конец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C94DD7-7EDD-414C-A393-F86EBC4EF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020" y="1557339"/>
            <a:ext cx="8254841" cy="459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89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Эксперименты: региональные препятствия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22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73BD420-C4BE-477E-A867-E78C312DB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3538"/>
            <a:ext cx="3114675" cy="4510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(0,0) </a:t>
            </a:r>
            <a:r>
              <a:rPr lang="en-US" dirty="0"/>
              <a:t>–</a:t>
            </a:r>
            <a:r>
              <a:rPr lang="ru-RU" dirty="0"/>
              <a:t> начало</a:t>
            </a:r>
          </a:p>
          <a:p>
            <a:pPr marL="0" indent="0">
              <a:buNone/>
            </a:pPr>
            <a:r>
              <a:rPr lang="ru-RU" dirty="0"/>
              <a:t>(15, 9) – конец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B6C464-0E65-4854-B210-790D3C0E3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399" y="1497013"/>
            <a:ext cx="8059963" cy="451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989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Эксперименты: препятствия, окружающие конечную точку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23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73BD420-C4BE-477E-A867-E78C312DB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3538"/>
            <a:ext cx="3114675" cy="4510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(0,0) </a:t>
            </a:r>
            <a:r>
              <a:rPr lang="en-US" dirty="0"/>
              <a:t>–</a:t>
            </a:r>
            <a:r>
              <a:rPr lang="ru-RU" dirty="0"/>
              <a:t> начало</a:t>
            </a:r>
          </a:p>
          <a:p>
            <a:pPr marL="0" indent="0">
              <a:buNone/>
            </a:pPr>
            <a:r>
              <a:rPr lang="ru-RU" dirty="0"/>
              <a:t>(15, 9) – конец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B6C464-0E65-4854-B210-790D3C0E3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399" y="1633538"/>
            <a:ext cx="8059963" cy="437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67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Эксперименты: динамика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24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73BD420-C4BE-477E-A867-E78C312DB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3538"/>
            <a:ext cx="3114675" cy="4510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(0,0) </a:t>
            </a:r>
            <a:r>
              <a:rPr lang="en-US" dirty="0"/>
              <a:t>–</a:t>
            </a:r>
            <a:r>
              <a:rPr lang="ru-RU" dirty="0"/>
              <a:t> начало</a:t>
            </a:r>
          </a:p>
          <a:p>
            <a:pPr marL="0" indent="0">
              <a:buNone/>
            </a:pPr>
            <a:r>
              <a:rPr lang="ru-RU" dirty="0"/>
              <a:t>(15, 9) – конец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Сначала для статической </a:t>
            </a:r>
            <a:br>
              <a:rPr lang="ru-RU" dirty="0"/>
            </a:br>
            <a:r>
              <a:rPr lang="ru-RU" dirty="0"/>
              <a:t>среды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194396-F98D-4722-B96D-3984ECA59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977" y="1420813"/>
            <a:ext cx="8029839" cy="437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201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Эксперименты: динамика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25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73BD420-C4BE-477E-A867-E78C312DB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3538"/>
            <a:ext cx="3114675" cy="4510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(0,0) </a:t>
            </a:r>
            <a:r>
              <a:rPr lang="en-US" dirty="0"/>
              <a:t>–</a:t>
            </a:r>
            <a:r>
              <a:rPr lang="ru-RU" dirty="0"/>
              <a:t> начало</a:t>
            </a:r>
          </a:p>
          <a:p>
            <a:pPr marL="0" indent="0">
              <a:buNone/>
            </a:pPr>
            <a:r>
              <a:rPr lang="ru-RU" dirty="0"/>
              <a:t>(15, 9) – конец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Добавили 1 препятствие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30189E-BA24-4E5D-AD34-3151A147A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730" y="1519238"/>
            <a:ext cx="8320364" cy="426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053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Эксперименты: динамика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26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73BD420-C4BE-477E-A867-E78C312DB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3538"/>
            <a:ext cx="3114675" cy="4510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(0,0) </a:t>
            </a:r>
            <a:r>
              <a:rPr lang="en-US" dirty="0"/>
              <a:t>–</a:t>
            </a:r>
            <a:r>
              <a:rPr lang="ru-RU" dirty="0"/>
              <a:t> начало</a:t>
            </a:r>
          </a:p>
          <a:p>
            <a:pPr marL="0" indent="0">
              <a:buNone/>
            </a:pPr>
            <a:r>
              <a:rPr lang="ru-RU" dirty="0"/>
              <a:t>(15, 9) – конец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Добавили 2 препятствия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70970E-8068-4638-BFFF-55BA1CEEA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305" y="1490352"/>
            <a:ext cx="8211145" cy="428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623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Эксперименты: сравнение с точными алгоритмами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27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8AAB6A-3D9A-4EDB-97AF-F6DB41DF0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711" y="1764871"/>
            <a:ext cx="8263314" cy="446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559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Эксперименты: сравнение с точными алгоритмами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28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0DEAE9-6A9E-4CEC-A723-869578B88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990" y="2062002"/>
            <a:ext cx="8582397" cy="335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921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Эксперименты: сравнение с точными алгоритмами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29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DCAF9D-DE7B-44F2-BCCA-C1A3B5F64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356" y="1690824"/>
            <a:ext cx="8825288" cy="460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759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Эксперименты: сравнение с точными алгоритмами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30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D938199-9642-4FEA-83E2-D53D92737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544" y="1904918"/>
            <a:ext cx="8258582" cy="16463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B7E2B39-3875-4A89-A637-C0B7991AC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544" y="3551237"/>
            <a:ext cx="8277631" cy="160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977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Эксперименты: сравнение с точными алгоритмами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31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90C7A8B-DCAA-45E7-A724-C064507D0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586" y="1836280"/>
            <a:ext cx="7910827" cy="439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534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CDE34-316A-469D-8730-2F64A3BC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/>
          <a:lstStyle/>
          <a:p>
            <a:r>
              <a:rPr lang="ru-RU" dirty="0"/>
              <a:t>Эксперименты: сравнение с точными алгоритмами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AEF20-7C7F-45C0-BC18-8B2711301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CF18-3FA4-43F5-817A-954B9345D0B6}" type="datetime1">
              <a:rPr lang="ru-RU" smtClean="0"/>
              <a:t>2 октября чт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5C477-EC14-4BDE-B52A-C0A20DFD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Артём Тищенко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1ED36-A39F-4D7E-B9CC-C1A1599D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C6F1-FDCF-4D9C-B399-5E25C4644101}" type="slidenum">
              <a:rPr lang="ru-RU" smtClean="0"/>
              <a:t>32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D938199-9642-4FEA-83E2-D53D92737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543" y="1904918"/>
            <a:ext cx="8362205" cy="164631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EB8D9C-7937-41C1-9916-1C9707A67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90" y="3551236"/>
            <a:ext cx="8381259" cy="1646319"/>
          </a:xfrm>
          <a:prstGeom prst="rect">
            <a:avLst/>
          </a:prstGeom>
        </p:spPr>
      </p:pic>
      <p:sp>
        <p:nvSpPr>
          <p:cNvPr id="11" name="Объект 2">
            <a:extLst>
              <a:ext uri="{FF2B5EF4-FFF2-40B4-BE49-F238E27FC236}">
                <a16:creationId xmlns:a16="http://schemas.microsoft.com/office/drawing/2014/main" id="{AD4D6C3F-4707-4251-97A2-F29AFFC9B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5468934"/>
            <a:ext cx="9744075" cy="88741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Видно, что вариантами с 8 возможными направлениями движения дает лучшие результаты, как по длине, так и по числу смен направления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28218397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5ED69A-2745-4434-8643-A1B94D00B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ru-RU" dirty="0"/>
              <a:t>Спасибо за внимание</a:t>
            </a:r>
            <a:r>
              <a:rPr lang="en-US" dirty="0"/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55032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1440</TotalTime>
  <Words>774</Words>
  <Application>Microsoft Office PowerPoint</Application>
  <PresentationFormat>Широкоэкранный</PresentationFormat>
  <Paragraphs>209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Century Gothic</vt:lpstr>
      <vt:lpstr>Consolas</vt:lpstr>
      <vt:lpstr>Google Sans</vt:lpstr>
      <vt:lpstr>Тема Office</vt:lpstr>
      <vt:lpstr>Генетические алгоритмы “Планирование пути робота”</vt:lpstr>
      <vt:lpstr>Планирование пути робота</vt:lpstr>
      <vt:lpstr>Классификация алгоритмов планирования пути</vt:lpstr>
      <vt:lpstr>Классификация алгоритмов планирования пути</vt:lpstr>
      <vt:lpstr>Классификация алгоритмов планирования пути</vt:lpstr>
      <vt:lpstr>Классификация алгоритмов планирования пути</vt:lpstr>
      <vt:lpstr>Генетические алгоритмы построения пути</vt:lpstr>
      <vt:lpstr>Grid кодирование</vt:lpstr>
      <vt:lpstr>Grid кодирование</vt:lpstr>
      <vt:lpstr>Фитнесс функция</vt:lpstr>
      <vt:lpstr>Генетические операторы</vt:lpstr>
      <vt:lpstr>Генетический алгоритм поиска пути</vt:lpstr>
      <vt:lpstr>Эксперименты</vt:lpstr>
      <vt:lpstr>Эксперименты</vt:lpstr>
      <vt:lpstr>Эксперименты</vt:lpstr>
      <vt:lpstr>Эксперименты</vt:lpstr>
      <vt:lpstr>Угловое кодирование</vt:lpstr>
      <vt:lpstr>Угловое кодирование</vt:lpstr>
      <vt:lpstr>Фитнесс-функция</vt:lpstr>
      <vt:lpstr>Динамический поиск пути</vt:lpstr>
      <vt:lpstr>Эксперименты: загроможденные препятствия</vt:lpstr>
      <vt:lpstr>Эксперименты: региональные препятствия</vt:lpstr>
      <vt:lpstr>Эксперименты: препятствия, окружающие конечную точку</vt:lpstr>
      <vt:lpstr>Эксперименты: динамика</vt:lpstr>
      <vt:lpstr>Эксперименты: динамика</vt:lpstr>
      <vt:lpstr>Эксперименты: динамика</vt:lpstr>
      <vt:lpstr>Эксперименты: сравнение с точными алгоритмами</vt:lpstr>
      <vt:lpstr>Эксперименты: сравнение с точными алгоритмами</vt:lpstr>
      <vt:lpstr>Эксперименты: сравнение с точными алгоритмами</vt:lpstr>
      <vt:lpstr>Эксперименты: сравнение с точными алгоритмами</vt:lpstr>
      <vt:lpstr>Эксперименты: сравнение с точными алгоритмами</vt:lpstr>
      <vt:lpstr>Эксперименты: сравнение с точными алгоритмами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of paclitaxel-resistant ovarian cancer cells using holographic flow cytometry through interpretable machine learning</dc:title>
  <dc:creator>Артём Тищенко</dc:creator>
  <cp:lastModifiedBy>Артём Тищенко</cp:lastModifiedBy>
  <cp:revision>67</cp:revision>
  <dcterms:created xsi:type="dcterms:W3CDTF">2024-09-12T09:28:35Z</dcterms:created>
  <dcterms:modified xsi:type="dcterms:W3CDTF">2025-10-02T19:45:26Z</dcterms:modified>
</cp:coreProperties>
</file>